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28"/>
  </p:notesMasterIdLst>
  <p:handoutMasterIdLst>
    <p:handoutMasterId r:id="rId29"/>
  </p:handoutMasterIdLst>
  <p:sldIdLst>
    <p:sldId id="264" r:id="rId3"/>
    <p:sldId id="402" r:id="rId4"/>
    <p:sldId id="331" r:id="rId5"/>
    <p:sldId id="407" r:id="rId6"/>
    <p:sldId id="426" r:id="rId7"/>
    <p:sldId id="415" r:id="rId8"/>
    <p:sldId id="427" r:id="rId9"/>
    <p:sldId id="428" r:id="rId10"/>
    <p:sldId id="429" r:id="rId11"/>
    <p:sldId id="430" r:id="rId12"/>
    <p:sldId id="431" r:id="rId13"/>
    <p:sldId id="432" r:id="rId14"/>
    <p:sldId id="433" r:id="rId15"/>
    <p:sldId id="434" r:id="rId16"/>
    <p:sldId id="435" r:id="rId17"/>
    <p:sldId id="436" r:id="rId18"/>
    <p:sldId id="437" r:id="rId19"/>
    <p:sldId id="439" r:id="rId20"/>
    <p:sldId id="440" r:id="rId21"/>
    <p:sldId id="441" r:id="rId22"/>
    <p:sldId id="442" r:id="rId23"/>
    <p:sldId id="443" r:id="rId24"/>
    <p:sldId id="416" r:id="rId25"/>
    <p:sldId id="444" r:id="rId26"/>
    <p:sldId id="280" r:id="rId27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4FF"/>
    <a:srgbClr val="E41CB9"/>
    <a:srgbClr val="E7E7E7"/>
    <a:srgbClr val="FDE2CB"/>
    <a:srgbClr val="FCD6B6"/>
    <a:srgbClr val="FABA86"/>
    <a:srgbClr val="F9B073"/>
    <a:srgbClr val="B0CA7C"/>
    <a:srgbClr val="F9AB6B"/>
    <a:srgbClr val="FAB8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1" autoAdjust="0"/>
    <p:restoredTop sz="94249" autoAdjust="0"/>
  </p:normalViewPr>
  <p:slideViewPr>
    <p:cSldViewPr snapToObjects="1">
      <p:cViewPr varScale="1">
        <p:scale>
          <a:sx n="72" d="100"/>
          <a:sy n="72" d="100"/>
        </p:scale>
        <p:origin x="132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20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61" d="100"/>
          <a:sy n="61" d="100"/>
        </p:scale>
        <p:origin x="-1680" y="-7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DEDA80-2945-4F5A-BE18-00EA5FD1BBB3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A7A21C-CB19-4671-AED8-D20320CF72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98365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g>
</file>

<file path=ppt/media/image2.wmf>
</file>

<file path=ppt/media/image20.jpeg>
</file>

<file path=ppt/media/image3.jpeg>
</file>

<file path=ppt/media/image4.wmf>
</file>

<file path=ppt/media/image5.wmf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27008-8E94-4BE3-85A4-DBB55C91822D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36913C-23B8-4992-AD31-197833DF1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9256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473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5848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099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869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5300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322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8196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93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4013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4426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624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9977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231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188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828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6405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phỏng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https://app.cirkitdesigner.com/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0233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46CD90B6-5C48-4F60-AA0F-B8B49C03E614}" type="slidenum">
              <a:rPr lang="en-US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17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219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300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Arial" panose="020B0604020202020204" pitchFamily="34" charset="0"/>
              <a:buNone/>
            </a:pPr>
            <a:endParaRPr lang="vi-V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57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25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137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6913C-23B8-4992-AD31-197833DF19A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31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91288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7081"/>
            <a:ext cx="4040188" cy="6104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77989"/>
            <a:ext cx="4040188" cy="37704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857081"/>
            <a:ext cx="4041775" cy="6104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77989"/>
            <a:ext cx="4041775" cy="37704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91288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91288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3008313" cy="10669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609600"/>
            <a:ext cx="5111750" cy="5516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76596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752600"/>
            <a:ext cx="2057400" cy="43735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752600"/>
            <a:ext cx="6019800" cy="43735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7800" y="6491288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FPT University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3400" y="6491288"/>
            <a:ext cx="533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CD91002D-DF87-4FB9-865C-A76CFCC7B82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2.wmf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EC6FA-7C93-468E-A575-EDCD81EEFF70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39A09-3475-4C1B-8F36-74BF0EBA845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3" descr="nen 1"/>
          <p:cNvPicPr>
            <a:picLocks noChangeAspect="1" noChangeArrowheads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ocup nam dai.wmf"/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2627" y="6467412"/>
            <a:ext cx="6400800" cy="407855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752600"/>
            <a:ext cx="8229600" cy="437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 txBox="1">
            <a:spLocks/>
          </p:cNvSpPr>
          <p:nvPr/>
        </p:nvSpPr>
        <p:spPr>
          <a:xfrm>
            <a:off x="5257800" y="6491288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© FPT University 2021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" name="Slide Number Placeholder 5"/>
          <p:cNvSpPr txBox="1">
            <a:spLocks/>
          </p:cNvSpPr>
          <p:nvPr/>
        </p:nvSpPr>
        <p:spPr>
          <a:xfrm>
            <a:off x="8153400" y="6491288"/>
            <a:ext cx="533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4F1FFC-C151-4ABD-8AD1-CE75123F0C80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1219200"/>
            <a:ext cx="9144000" cy="518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49" r:id="rId12"/>
  </p:sldLayoutIdLst>
  <p:hf hdr="0" dt="0"/>
  <p:txStyles>
    <p:titleStyle>
      <a:lvl1pPr algn="r" defTabSz="457200" rtl="0" eaLnBrk="1" fontAlgn="base" hangingPunct="1">
        <a:spcBef>
          <a:spcPct val="0"/>
        </a:spcBef>
        <a:spcAft>
          <a:spcPct val="0"/>
        </a:spcAft>
        <a:defRPr sz="3800" kern="1200">
          <a:solidFill>
            <a:schemeClr val="tx1"/>
          </a:solidFill>
          <a:latin typeface="+mj-lt"/>
          <a:ea typeface="ＭＳ Ｐゴシック" pitchFamily="34" charset="-128"/>
          <a:cs typeface="Arial" pitchFamily="34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j-lt"/>
          <a:ea typeface="ＭＳ Ｐゴシック" pitchFamily="34" charset="-128"/>
          <a:cs typeface="Arial" pitchFamily="34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j-lt"/>
          <a:ea typeface="ＭＳ Ｐゴシック" pitchFamily="34" charset="-128"/>
          <a:cs typeface="Arial" pitchFamily="34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ＭＳ Ｐゴシック" pitchFamily="34" charset="-128"/>
          <a:cs typeface="Arial" pitchFamily="34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ＭＳ Ｐゴシック" pitchFamily="34" charset="-128"/>
          <a:cs typeface="Arial" pitchFamily="34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ＭＳ Ｐゴシック" pitchFamily="34" charset="-128"/>
          <a:cs typeface="Arial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wmf"/><Relationship Id="rId4" Type="http://schemas.openxmlformats.org/officeDocument/2006/relationships/image" Target="../media/image4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ircuito.io/" TargetMode="External"/><Relationship Id="rId3" Type="http://schemas.openxmlformats.org/officeDocument/2006/relationships/hyperlink" Target="https://sam-solutions.com/" TargetMode="External"/><Relationship Id="rId7" Type="http://schemas.openxmlformats.org/officeDocument/2006/relationships/hyperlink" Target="https://app.cirkitdesigner.co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101blockchains.com/" TargetMode="External"/><Relationship Id="rId5" Type="http://schemas.openxmlformats.org/officeDocument/2006/relationships/hyperlink" Target="https://www.kajeet.com/" TargetMode="External"/><Relationship Id="rId4" Type="http://schemas.openxmlformats.org/officeDocument/2006/relationships/hyperlink" Target="https://inhandgo.com/" TargetMode="External"/><Relationship Id="rId9" Type="http://schemas.openxmlformats.org/officeDocument/2006/relationships/hyperlink" Target="https://imaginovation.net/blog/iot-development-trends-predictions/?utm_source=chatgpt.com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ot-analytics.com/number-connected-iot-devices/?utm_source=chatgpt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oftteco.com/blog/how-iot-applications-benefit-industries-today?utm_source=chatgpt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mocup nam 1.wmf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7433926" cy="4800599"/>
          </a:xfrm>
          <a:prstGeom prst="rect">
            <a:avLst/>
          </a:prstGeom>
        </p:spPr>
      </p:pic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152400" y="77108"/>
            <a:ext cx="6181725" cy="58695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6800" rIns="90000" bIns="46800">
            <a:spAutoFit/>
          </a:bodyPr>
          <a:lstStyle/>
          <a:p>
            <a:pPr algn="l"/>
            <a:r>
              <a:rPr lang="en-US" sz="3200" b="1" i="0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FPT EDUCATION</a:t>
            </a: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142461" y="1469355"/>
            <a:ext cx="8105030" cy="314150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6800" rIns="90000" bIns="4680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US" sz="3600" b="1" dirty="0">
                <a:solidFill>
                  <a:schemeClr val="bg1"/>
                </a:solidFill>
              </a:rPr>
              <a:t>Internet of Things (IoT):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US" sz="3600" b="1" dirty="0">
                <a:solidFill>
                  <a:schemeClr val="bg1"/>
                </a:solidFill>
              </a:rPr>
              <a:t>Overview and Applications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lang="en-US" sz="2100" dirty="0">
              <a:solidFill>
                <a:schemeClr val="bg1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US" sz="2100" dirty="0">
                <a:solidFill>
                  <a:schemeClr val="bg1"/>
                </a:solidFill>
              </a:rPr>
              <a:t>	Dang Van </a:t>
            </a:r>
            <a:r>
              <a:rPr lang="en-US" sz="2100" dirty="0" err="1">
                <a:solidFill>
                  <a:schemeClr val="bg1"/>
                </a:solidFill>
              </a:rPr>
              <a:t>Hieu</a:t>
            </a:r>
            <a:endParaRPr lang="en-US" sz="2100" dirty="0">
              <a:solidFill>
                <a:schemeClr val="bg1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US" sz="2100" dirty="0">
                <a:solidFill>
                  <a:schemeClr val="bg1"/>
                </a:solidFill>
              </a:rPr>
              <a:t>	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US" sz="2100" dirty="0">
                <a:solidFill>
                  <a:schemeClr val="bg1"/>
                </a:solidFill>
              </a:rPr>
              <a:t>	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lang="en-US" sz="2100" dirty="0">
              <a:solidFill>
                <a:schemeClr val="bg1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US" dirty="0">
                <a:solidFill>
                  <a:schemeClr val="bg1"/>
                </a:solidFill>
              </a:rPr>
              <a:t>Date: 01/08/2025</a:t>
            </a:r>
            <a:endParaRPr lang="en-US" b="1" cap="all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2" name="Text Box 10"/>
          <p:cNvSpPr txBox="1">
            <a:spLocks noChangeArrowheads="1"/>
          </p:cNvSpPr>
          <p:nvPr/>
        </p:nvSpPr>
        <p:spPr bwMode="auto">
          <a:xfrm>
            <a:off x="4194976" y="4196739"/>
            <a:ext cx="2362200" cy="85113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6800" rIns="90000" bIns="46800">
            <a:spAutoFit/>
          </a:bodyPr>
          <a:lstStyle/>
          <a:p>
            <a:pPr>
              <a:spcBef>
                <a:spcPts val="1063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dirty="0">
                <a:solidFill>
                  <a:schemeClr val="bg1"/>
                </a:solidFill>
                <a:latin typeface="+mj-lt"/>
                <a:cs typeface="Arial" pitchFamily="34" charset="0"/>
              </a:rPr>
              <a:t>Version 2.0</a:t>
            </a:r>
          </a:p>
          <a:p>
            <a:pPr>
              <a:spcBef>
                <a:spcPts val="1063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0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20" name="Picture 19" descr="logo FPT.wmf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81800" y="5105400"/>
            <a:ext cx="1676400" cy="1007962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11" y="1364566"/>
            <a:ext cx="8966177" cy="39624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in Agriculture (Precision Farming)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Soil, water, and nutrient sensors adjust irrigation and fertilizer in real-time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technologies: biodegradable sensors, drones – improve yield and resource efficiency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Application</a:t>
            </a:r>
          </a:p>
        </p:txBody>
      </p:sp>
      <p:pic>
        <p:nvPicPr>
          <p:cNvPr id="16386" name="Picture 2" descr="IoT in precision agriculture. | Download Scientific Diagram">
            <a:extLst>
              <a:ext uri="{FF2B5EF4-FFF2-40B4-BE49-F238E27FC236}">
                <a16:creationId xmlns:a16="http://schemas.microsoft.com/office/drawing/2014/main" id="{077EF68D-5BC0-4DC1-B1AB-AC3E5CDD3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833" y="2667000"/>
            <a:ext cx="3727134" cy="3760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709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19200"/>
            <a:ext cx="8572500" cy="41910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in Healthcare (IoMT)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Wearables monitor heart rate,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SpO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₂, and sleep (e.g., smartwatches)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hospital beds automatically adjust and detect patient movement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“Virtual Wards”: remote monitoring with IoT sensors and telehealth services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Application</a:t>
            </a:r>
          </a:p>
        </p:txBody>
      </p:sp>
      <p:pic>
        <p:nvPicPr>
          <p:cNvPr id="15362" name="Picture 2" descr="Healthcare Internet of Things (H-IoT): Current Trends, Future Prospects,  Applications, Challenges, and Security Issues">
            <a:extLst>
              <a:ext uri="{FF2B5EF4-FFF2-40B4-BE49-F238E27FC236}">
                <a16:creationId xmlns:a16="http://schemas.microsoft.com/office/drawing/2014/main" id="{9C7209D4-DCAC-42F2-BDBA-188708F4A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199" y="2895600"/>
            <a:ext cx="4757635" cy="3387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38847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1" y="1600200"/>
            <a:ext cx="2895600" cy="42884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in Smart Cities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Urban infrastructure management: water systems, streetlights, traffic, and waste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sensors support water monitoring and road safety (e.g., emergency lights)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Application</a:t>
            </a:r>
          </a:p>
        </p:txBody>
      </p:sp>
      <p:pic>
        <p:nvPicPr>
          <p:cNvPr id="14340" name="Picture 4" descr="An illustration of IoT based smart city. | Download Scientific Diagram">
            <a:extLst>
              <a:ext uri="{FF2B5EF4-FFF2-40B4-BE49-F238E27FC236}">
                <a16:creationId xmlns:a16="http://schemas.microsoft.com/office/drawing/2014/main" id="{2C828227-E374-4F71-AEC9-E88D573D1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3597" y="1696722"/>
            <a:ext cx="5970403" cy="3975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6403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231536"/>
            <a:ext cx="8801100" cy="3657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in Vehicles (</a:t>
            </a:r>
            <a:r>
              <a:rPr lang="en-US" sz="24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IoV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Vehicles communicate with each other and infrastructure (V2V and V2X)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Connected vehicles enable OTA updates, accident alerts, and real-time navigation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Application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457BD6-BE92-4CD5-BE64-0928FB17A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2485712"/>
            <a:ext cx="6781800" cy="3903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260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36" y="1371600"/>
            <a:ext cx="9023466" cy="3657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in Logistics &amp; Supply Chain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sensors track shipment location, temperature, and humidity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in warehouses: robots, RFID, material flow optimization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Application</a:t>
            </a:r>
          </a:p>
        </p:txBody>
      </p:sp>
      <p:pic>
        <p:nvPicPr>
          <p:cNvPr id="12290" name="Picture 2" descr="How IoT transforms Supply Chain and Logistics operations with smart  solutions?">
            <a:extLst>
              <a:ext uri="{FF2B5EF4-FFF2-40B4-BE49-F238E27FC236}">
                <a16:creationId xmlns:a16="http://schemas.microsoft.com/office/drawing/2014/main" id="{75308DF1-AE76-4AFA-B647-5C86570112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698" y="2667000"/>
            <a:ext cx="9153698" cy="3817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7289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174" y="1249017"/>
            <a:ext cx="8839200" cy="3657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in Hospitality &amp; Smart Homes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Hotels optimize staffing, HVAC, and lighting using IoT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homes feature automated lighting, cleaning robots, security, and elderly care systems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Application</a:t>
            </a:r>
          </a:p>
        </p:txBody>
      </p:sp>
      <p:pic>
        <p:nvPicPr>
          <p:cNvPr id="11270" name="Picture 6" descr="IoT in Hospitality: Hotel Automation Trends and Use Cases">
            <a:extLst>
              <a:ext uri="{FF2B5EF4-FFF2-40B4-BE49-F238E27FC236}">
                <a16:creationId xmlns:a16="http://schemas.microsoft.com/office/drawing/2014/main" id="{775EEF97-C493-4BF0-8106-CFD639476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848900"/>
            <a:ext cx="7003774" cy="359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1860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19200"/>
            <a:ext cx="8572499" cy="4191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in Security &amp; Defense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shows IoT plays a critical role in military and emergency applications for safety and resource management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Application</a:t>
            </a:r>
          </a:p>
        </p:txBody>
      </p:sp>
      <p:pic>
        <p:nvPicPr>
          <p:cNvPr id="10242" name="Picture 2" descr="IoT, AI, and the future battlefield - Military Embedded Systems">
            <a:extLst>
              <a:ext uri="{FF2B5EF4-FFF2-40B4-BE49-F238E27FC236}">
                <a16:creationId xmlns:a16="http://schemas.microsoft.com/office/drawing/2014/main" id="{931AFE15-A7E0-4C7A-AC6E-E42CC9656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81" y="2533763"/>
            <a:ext cx="7462838" cy="394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4443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0"/>
            <a:ext cx="8572500" cy="4724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1: Security &amp; Privacy Risks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Billions of connected devices → huge attack surface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Vulnerabilities in hardware, outdated firmware, default passwords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Mirai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botnet (DDoS via IoT cameras), healthcare data leaks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Implication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Loss of trust, legal violations (e.g., GDPR)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</a:t>
            </a:r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endParaRPr lang="en-GB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897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</a:t>
            </a:r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endParaRPr lang="en-GB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572405-101C-47CD-B5F0-A864D8A1F315}"/>
              </a:ext>
            </a:extLst>
          </p:cNvPr>
          <p:cNvSpPr txBox="1">
            <a:spLocks/>
          </p:cNvSpPr>
          <p:nvPr/>
        </p:nvSpPr>
        <p:spPr bwMode="auto">
          <a:xfrm>
            <a:off x="603399" y="1524000"/>
            <a:ext cx="83058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Solution: Secure-by-Design IoT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End-to-end encryption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between devices and cloud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boot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 identity management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zero-trust architecture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Firmware Over-The-Air (FOTA) for timely updates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Adoption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security frameworks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(e.g., NIST, ETSI)</a:t>
            </a:r>
          </a:p>
        </p:txBody>
      </p:sp>
    </p:spTree>
    <p:extLst>
      <p:ext uri="{BB962C8B-B14F-4D97-AF65-F5344CB8AC3E}">
        <p14:creationId xmlns:p14="http://schemas.microsoft.com/office/powerpoint/2010/main" val="2591649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</a:t>
            </a:r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endParaRPr lang="en-GB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572405-101C-47CD-B5F0-A864D8A1F315}"/>
              </a:ext>
            </a:extLst>
          </p:cNvPr>
          <p:cNvSpPr txBox="1">
            <a:spLocks/>
          </p:cNvSpPr>
          <p:nvPr/>
        </p:nvSpPr>
        <p:spPr bwMode="auto">
          <a:xfrm>
            <a:off x="346000" y="1524000"/>
            <a:ext cx="8756799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2: Interoperability &amp; Standardization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Diverse vendors → incompatible protocols &amp; platforms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unified standards leads to data silos and limited scalability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Hinders integration across smart cities, industries, homes</a:t>
            </a:r>
          </a:p>
        </p:txBody>
      </p:sp>
    </p:spTree>
    <p:extLst>
      <p:ext uri="{BB962C8B-B14F-4D97-AF65-F5344CB8AC3E}">
        <p14:creationId xmlns:p14="http://schemas.microsoft.com/office/powerpoint/2010/main" val="97733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80CC5A8-D730-4B39-A87A-6507CA84A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303DA9-BB5D-42BC-A60B-03AB265F4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7" y="1417638"/>
            <a:ext cx="8429625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694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</a:t>
            </a:r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endParaRPr lang="en-GB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572405-101C-47CD-B5F0-A864D8A1F315}"/>
              </a:ext>
            </a:extLst>
          </p:cNvPr>
          <p:cNvSpPr txBox="1">
            <a:spLocks/>
          </p:cNvSpPr>
          <p:nvPr/>
        </p:nvSpPr>
        <p:spPr bwMode="auto">
          <a:xfrm>
            <a:off x="346000" y="1676400"/>
            <a:ext cx="8756799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Solution: Open Standards &amp; Ecosystem Collaboration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Promotion of open-source platforms (e.g.,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Matter, MQTT, OPC-UA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Industry alliances: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Consortium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Internet Consortium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 involvement in regulation and certification (e.g., FCC, CE)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Modular and API-based architecture to support interoperability</a:t>
            </a:r>
          </a:p>
        </p:txBody>
      </p:sp>
    </p:spTree>
    <p:extLst>
      <p:ext uri="{BB962C8B-B14F-4D97-AF65-F5344CB8AC3E}">
        <p14:creationId xmlns:p14="http://schemas.microsoft.com/office/powerpoint/2010/main" val="4157798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</a:t>
            </a:r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endParaRPr lang="en-GB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572405-101C-47CD-B5F0-A864D8A1F315}"/>
              </a:ext>
            </a:extLst>
          </p:cNvPr>
          <p:cNvSpPr txBox="1">
            <a:spLocks/>
          </p:cNvSpPr>
          <p:nvPr/>
        </p:nvSpPr>
        <p:spPr bwMode="auto">
          <a:xfrm>
            <a:off x="152400" y="1447800"/>
            <a:ext cx="8950399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3: Challenge 3: Power Consumption &amp; Sustainability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0064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Issues</a:t>
            </a:r>
            <a:r>
              <a:rPr lang="en-US" sz="2200" dirty="0">
                <a:solidFill>
                  <a:srgbClr val="0064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IoT devices operate in remote or off-grid areas with no stable power supply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battery replacement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costly, time-consuming, and environmentally unfriendly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data centers (cloud &amp; edge) consume significant energy, contributing to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CO₂ emissions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conflict with global green targets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0064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Consequences</a:t>
            </a:r>
            <a:r>
              <a:rPr lang="en-US" sz="2200" dirty="0">
                <a:solidFill>
                  <a:srgbClr val="0064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Limits scalability of large-scale IoT deployments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Creates a conflict between IoT growth and carbon neutrality goals</a:t>
            </a:r>
          </a:p>
        </p:txBody>
      </p:sp>
    </p:spTree>
    <p:extLst>
      <p:ext uri="{BB962C8B-B14F-4D97-AF65-F5344CB8AC3E}">
        <p14:creationId xmlns:p14="http://schemas.microsoft.com/office/powerpoint/2010/main" val="19124099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</a:t>
            </a:r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endParaRPr lang="en-GB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572405-101C-47CD-B5F0-A864D8A1F315}"/>
              </a:ext>
            </a:extLst>
          </p:cNvPr>
          <p:cNvSpPr txBox="1">
            <a:spLocks/>
          </p:cNvSpPr>
          <p:nvPr/>
        </p:nvSpPr>
        <p:spPr bwMode="auto">
          <a:xfrm>
            <a:off x="387201" y="1219200"/>
            <a:ext cx="8756799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Solution: Green IoT &amp; Energy-Efficient Technologies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0064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Technological Solutions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self-powered sensors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harvest: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Solar energy, vibrations, magnetic fields, or ambient heat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next-gen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ultra-low-power IoT chipsets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AI (Edge AI)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minimize reliance on cloud processing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0064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 Approaches</a:t>
            </a:r>
            <a:r>
              <a:rPr lang="en-US" sz="2200" dirty="0">
                <a:solidFill>
                  <a:srgbClr val="0064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Circular device design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Recyclable materials, repairable components, reduced e-waste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 “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Green IoT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models in agriculture, transportation, and smart homes</a:t>
            </a:r>
          </a:p>
        </p:txBody>
      </p:sp>
    </p:spTree>
    <p:extLst>
      <p:ext uri="{BB962C8B-B14F-4D97-AF65-F5344CB8AC3E}">
        <p14:creationId xmlns:p14="http://schemas.microsoft.com/office/powerpoint/2010/main" val="42508881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19549"/>
            <a:ext cx="8382000" cy="523005"/>
          </a:xfrm>
        </p:spPr>
        <p:txBody>
          <a:bodyPr/>
          <a:lstStyle/>
          <a:p>
            <a:r>
              <a:rPr lang="en-GB" sz="3600" dirty="0"/>
              <a:t>The smart world of the future – using </a:t>
            </a:r>
            <a:r>
              <a:rPr lang="en-GB" sz="3600" dirty="0" err="1"/>
              <a:t>Iot</a:t>
            </a:r>
            <a:endParaRPr lang="en-US" sz="3600" dirty="0"/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696CF9DD-4897-4B07-AE42-92018AB446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1" y="1311965"/>
            <a:ext cx="9134099" cy="5526157"/>
          </a:xfrm>
        </p:spPr>
      </p:pic>
    </p:spTree>
    <p:extLst>
      <p:ext uri="{BB962C8B-B14F-4D97-AF65-F5344CB8AC3E}">
        <p14:creationId xmlns:p14="http://schemas.microsoft.com/office/powerpoint/2010/main" val="15933682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GB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572405-101C-47CD-B5F0-A864D8A1F315}"/>
              </a:ext>
            </a:extLst>
          </p:cNvPr>
          <p:cNvSpPr txBox="1">
            <a:spLocks/>
          </p:cNvSpPr>
          <p:nvPr/>
        </p:nvSpPr>
        <p:spPr bwMode="auto">
          <a:xfrm>
            <a:off x="838200" y="1447800"/>
            <a:ext cx="83058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pitchFamily="34" charset="-128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[1].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https://sam-solutions.com/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[2].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https://inhandgo.com/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[3].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https://www.kajeet.com/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[4].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https://101blockchains.com/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[5].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https://app.cirkitdesigner.com/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[6].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https://www.circuito.io/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[7].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https://imaginovation.net/blog/iot-development-trends-predictions/?utm_source=chatgpt.com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408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y We Need IoT (Internet of Things) ???">
            <a:extLst>
              <a:ext uri="{FF2B5EF4-FFF2-40B4-BE49-F238E27FC236}">
                <a16:creationId xmlns:a16="http://schemas.microsoft.com/office/drawing/2014/main" id="{07985623-9EE5-4E18-9016-3B47869A9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92679"/>
            <a:ext cx="8729492" cy="5224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EB8144-8012-4783-997C-DE6607CA42BE}"/>
              </a:ext>
            </a:extLst>
          </p:cNvPr>
          <p:cNvSpPr txBox="1"/>
          <p:nvPr/>
        </p:nvSpPr>
        <p:spPr>
          <a:xfrm>
            <a:off x="2549236" y="477126"/>
            <a:ext cx="4578926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hangingPunct="1">
              <a:buFont typeface="Arial" pitchFamily="34" charset="0"/>
              <a:buNone/>
            </a:pPr>
            <a:r>
              <a:rPr lang="en-US" altLang="ja-JP" sz="3400" b="1" dirty="0">
                <a:solidFill>
                  <a:srgbClr val="FF0000"/>
                </a:solidFill>
              </a:rPr>
              <a:t>Thank you!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752600"/>
            <a:ext cx="7772400" cy="4373563"/>
          </a:xfrm>
        </p:spPr>
        <p:txBody>
          <a:bodyPr>
            <a:normAutofit fontScale="85000" lnSpcReduction="20000"/>
          </a:bodyPr>
          <a:lstStyle/>
          <a:p>
            <a:pPr marR="0" algn="just">
              <a:buFont typeface="Wingdings" panose="05000000000000000000" pitchFamily="2" charset="2"/>
              <a:buChar char="Ø"/>
            </a:pPr>
            <a:r>
              <a:rPr lang="en-US" sz="3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Definition: IoT refers to internet-connected devices that collect and transmit data.</a:t>
            </a:r>
          </a:p>
          <a:p>
            <a:pPr marR="0" algn="just">
              <a:buFont typeface="Wingdings" panose="05000000000000000000" pitchFamily="2" charset="2"/>
              <a:buChar char="Ø"/>
            </a:pP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algn="just">
              <a:buFont typeface="Wingdings" panose="05000000000000000000" pitchFamily="2" charset="2"/>
              <a:buChar char="Ø"/>
            </a:pPr>
            <a:r>
              <a:rPr lang="en-US" sz="3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Number of global connections: ~16.6 billion devices by the end of 2023, expected to reach </a:t>
            </a:r>
            <a:r>
              <a:rPr lang="en-US" sz="3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~27 billion</a:t>
            </a:r>
            <a:r>
              <a:rPr lang="en-US" sz="3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by 2025 (</a:t>
            </a:r>
            <a:r>
              <a:rPr lang="en-US" sz="30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iot-analytics.com</a:t>
            </a:r>
            <a:r>
              <a:rPr lang="en-US" sz="3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</a:p>
          <a:p>
            <a:pPr marR="0" algn="just">
              <a:buFont typeface="Wingdings" panose="05000000000000000000" pitchFamily="2" charset="2"/>
              <a:buChar char="Ø"/>
            </a:pP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algn="just">
              <a:buFont typeface="Wingdings" panose="05000000000000000000" pitchFamily="2" charset="2"/>
              <a:buChar char="Ø"/>
            </a:pPr>
            <a:r>
              <a:rPr lang="en-US" sz="3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Market size: Projected to be </a:t>
            </a:r>
            <a:r>
              <a:rPr lang="en-US" sz="3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$618 billion</a:t>
            </a:r>
            <a:r>
              <a:rPr lang="en-US" sz="3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 2025, growing to </a:t>
            </a:r>
            <a:r>
              <a:rPr lang="en-US" sz="3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$3.6 trillion by 2034</a:t>
            </a:r>
            <a:r>
              <a:rPr lang="en-US" sz="3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</a:t>
            </a:r>
            <a:r>
              <a:rPr lang="en-US" sz="30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softteco.com</a:t>
            </a:r>
            <a:r>
              <a:rPr lang="en-US" sz="3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1619BB9-EDF0-45C4-A5FF-3308467C8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601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nternet of Things - (IoT) - Electronics Innovation">
            <a:extLst>
              <a:ext uri="{FF2B5EF4-FFF2-40B4-BE49-F238E27FC236}">
                <a16:creationId xmlns:a16="http://schemas.microsoft.com/office/drawing/2014/main" id="{AC67E08F-9734-4AC9-A750-CD497B27F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70709"/>
            <a:ext cx="8686800" cy="5282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7A42746-6DBD-4585-A041-0F1384D51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IoT Trends (2025)</a:t>
            </a:r>
          </a:p>
        </p:txBody>
      </p:sp>
    </p:spTree>
    <p:extLst>
      <p:ext uri="{BB962C8B-B14F-4D97-AF65-F5344CB8AC3E}">
        <p14:creationId xmlns:p14="http://schemas.microsoft.com/office/powerpoint/2010/main" val="1915630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752600"/>
            <a:ext cx="7772400" cy="4373563"/>
          </a:xfrm>
        </p:spPr>
        <p:txBody>
          <a:bodyPr>
            <a:normAutofit fontScale="92500"/>
          </a:bodyPr>
          <a:lstStyle/>
          <a:p>
            <a:pPr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IoT (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IIoT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Edge Computing &amp;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AIoT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5G/Private 5G/LPWA (e.g., NB‑IoT)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and Sustainable IoT (Green IoT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EF8420A-8CAF-4480-A239-2B9C5116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IoT Trends (2025)</a:t>
            </a:r>
          </a:p>
        </p:txBody>
      </p:sp>
    </p:spTree>
    <p:extLst>
      <p:ext uri="{BB962C8B-B14F-4D97-AF65-F5344CB8AC3E}">
        <p14:creationId xmlns:p14="http://schemas.microsoft.com/office/powerpoint/2010/main" val="3296516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FA47A0C-93BB-46CE-9C21-751CF74F2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Application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BBEFB8B-83C8-40BC-A1E8-22FAFB07B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3173"/>
            <a:ext cx="9144000" cy="543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2903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509" y="1222513"/>
            <a:ext cx="8572500" cy="3657600"/>
          </a:xfrm>
        </p:spPr>
        <p:txBody>
          <a:bodyPr>
            <a:noAutofit/>
          </a:bodyPr>
          <a:lstStyle/>
          <a:p>
            <a:pPr marL="0" marR="0" indent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Industrial IoT (</a:t>
            </a:r>
            <a:r>
              <a:rPr lang="en-US" sz="2400" b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IIoT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4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Reduces machine downtime – boosts productivity by up to 25% – cuts maintenance costs by 30%</a:t>
            </a:r>
            <a:endParaRPr lang="en-US" sz="2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Real-time data synchronization from machines, robots, and operators – enables automation and process optimization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Application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9612826-1D69-42B8-A364-F4C526FA8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3302245"/>
            <a:ext cx="6477000" cy="315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279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257" y="1219200"/>
            <a:ext cx="8877300" cy="5216136"/>
          </a:xfrm>
        </p:spPr>
        <p:txBody>
          <a:bodyPr>
            <a:noAutofit/>
          </a:bodyPr>
          <a:lstStyle/>
          <a:p>
            <a:pPr marL="0" marR="0" indent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Edge Computing &amp; </a:t>
            </a:r>
            <a:r>
              <a:rPr lang="en-US" sz="2400" b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AIoT</a:t>
            </a:r>
            <a:endParaRPr lang="en-US" sz="2400" b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2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Local data processing reduces latency, saves bandwidth, and enhances security</a:t>
            </a:r>
            <a:endParaRPr lang="en-US" sz="21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2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AI integrated at the edge allows immediate data analysis and automated alerts</a:t>
            </a:r>
            <a:endParaRPr lang="en-US" sz="2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Application</a:t>
            </a:r>
          </a:p>
        </p:txBody>
      </p:sp>
      <p:pic>
        <p:nvPicPr>
          <p:cNvPr id="5124" name="Picture 4" descr="IoT Edge Intelligence Solutions and Services - Advantech">
            <a:extLst>
              <a:ext uri="{FF2B5EF4-FFF2-40B4-BE49-F238E27FC236}">
                <a16:creationId xmlns:a16="http://schemas.microsoft.com/office/drawing/2014/main" id="{2982389C-F00F-4EF7-B596-03E3BF7FE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2" y="2971800"/>
            <a:ext cx="9130748" cy="3539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8243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572500" cy="4038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5G, NB‑IoT, and Private Networks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5G enables low latency and high bandwidth for real-time industrial and traffic applications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NB‑IoT used for utilities and public alerts (e.g., Vodafone Spain with 9.3 million connected devices for water meters and emergency V16 lights)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79348CB-8F20-4BA9-9C7B-244D9E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46464"/>
            <a:ext cx="8305800" cy="872736"/>
          </a:xfrm>
        </p:spPr>
        <p:txBody>
          <a:bodyPr/>
          <a:lstStyle/>
          <a:p>
            <a:r>
              <a:rPr lang="en-GB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Application</a:t>
            </a:r>
          </a:p>
        </p:txBody>
      </p:sp>
      <p:pic>
        <p:nvPicPr>
          <p:cNvPr id="7170" name="Picture 2" descr="5G and IoT: Everything you need to know | floLIVE">
            <a:extLst>
              <a:ext uri="{FF2B5EF4-FFF2-40B4-BE49-F238E27FC236}">
                <a16:creationId xmlns:a16="http://schemas.microsoft.com/office/drawing/2014/main" id="{604516D3-E679-4680-9FAA-EB8713FE08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0" y="3768337"/>
            <a:ext cx="9110871" cy="2743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592587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soft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lumMod val="40000"/>
            <a:lumOff val="6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11977</TotalTime>
  <Words>983</Words>
  <Application>Microsoft Office PowerPoint</Application>
  <PresentationFormat>On-screen Show (4:3)</PresentationFormat>
  <Paragraphs>146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Open Sans</vt:lpstr>
      <vt:lpstr>Times New Roman</vt:lpstr>
      <vt:lpstr>Wingdings</vt:lpstr>
      <vt:lpstr>Custom Design</vt:lpstr>
      <vt:lpstr>Fsoft_theme</vt:lpstr>
      <vt:lpstr>PowerPoint Presentation</vt:lpstr>
      <vt:lpstr>Introduction</vt:lpstr>
      <vt:lpstr>Introduction</vt:lpstr>
      <vt:lpstr>Key IoT Trends (2025)</vt:lpstr>
      <vt:lpstr>Key IoT Trends (2025)</vt:lpstr>
      <vt:lpstr>IoT Application</vt:lpstr>
      <vt:lpstr>IoT Application</vt:lpstr>
      <vt:lpstr>IoT Application</vt:lpstr>
      <vt:lpstr>IoT Application</vt:lpstr>
      <vt:lpstr>IoT Application</vt:lpstr>
      <vt:lpstr>IoT Application</vt:lpstr>
      <vt:lpstr>IoT Application</vt:lpstr>
      <vt:lpstr>IoT Application</vt:lpstr>
      <vt:lpstr>IoT Application</vt:lpstr>
      <vt:lpstr>IoT Application</vt:lpstr>
      <vt:lpstr>IoT Application</vt:lpstr>
      <vt:lpstr>IoT Challenge</vt:lpstr>
      <vt:lpstr>IoT Challenge</vt:lpstr>
      <vt:lpstr>IoT Challenge</vt:lpstr>
      <vt:lpstr>IoT Challenge</vt:lpstr>
      <vt:lpstr>IoT Challenge</vt:lpstr>
      <vt:lpstr>IoT Challenge</vt:lpstr>
      <vt:lpstr>The smart world of the future – using Iot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Trong Nhan</dc:creator>
  <cp:lastModifiedBy>Đặng Văn Hiếu</cp:lastModifiedBy>
  <cp:revision>969</cp:revision>
  <dcterms:created xsi:type="dcterms:W3CDTF">2010-09-14T03:27:51Z</dcterms:created>
  <dcterms:modified xsi:type="dcterms:W3CDTF">2025-08-01T12:53:12Z</dcterms:modified>
</cp:coreProperties>
</file>